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Нет стиля, сетка таблицы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tx1"/>
              </a:solidFill>
            </a:ln>
          </a:left>
          <a:right>
            <a:ln w="12700">
              <a:solidFill>
                <a:schemeClr val="tx1"/>
              </a:solidFill>
            </a:ln>
          </a:right>
          <a:top>
            <a:ln w="12700">
              <a:solidFill>
                <a:schemeClr val="tx1"/>
              </a:solidFill>
            </a:ln>
          </a:top>
          <a:bottom>
            <a:ln w="12700">
              <a:solidFill>
                <a:schemeClr val="tx1"/>
              </a:solidFill>
            </a:ln>
          </a:bottom>
          <a:insideH>
            <a:ln w="12700">
              <a:solidFill>
                <a:schemeClr val="tx1"/>
              </a:solidFill>
            </a:ln>
          </a:insideH>
          <a:insideV>
            <a:ln w="12700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6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6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pc="31">
                <a:latin typeface="TINKOFFSANS-MEDIUM"/>
              </a:rPr>
              <a:t>09</a:t>
            </a:r>
            <a:r>
              <a:rPr lang="ru-RU" sz="2000" spc="31">
                <a:latin typeface="TINKOFFSANS-MEDIUM"/>
              </a:rPr>
              <a:t>.09.2024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Куприянов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Архитектура компьютера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13514683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4" y="3241972"/>
            <a:ext cx="6408165" cy="4521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322949" name="Уровень текста 1…"/>
          <p:cNvSpPr txBox="1"/>
          <p:nvPr/>
        </p:nvSpPr>
        <p:spPr bwMode="auto">
          <a:xfrm>
            <a:off x="719137" y="2182005"/>
            <a:ext cx="13854321" cy="43675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IDE/ATA (PATA)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Serial ATA (SATA)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SCSI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Serial Attached SCSI (SAS)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3579427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7CE2DDAB-1B04-C467-6B45-259B0897E3F2}" type="slidenum">
              <a:rPr lang="ru-RU"/>
              <a:t/>
            </a:fld>
            <a:endParaRPr lang="ru-RU"/>
          </a:p>
        </p:txBody>
      </p:sp>
      <p:sp>
        <p:nvSpPr>
          <p:cNvPr id="652403043" name="Текст 17"/>
          <p:cNvSpPr txBox="1"/>
          <p:nvPr/>
        </p:nvSpPr>
        <p:spPr bwMode="auto">
          <a:xfrm>
            <a:off x="719137" y="562636"/>
            <a:ext cx="157918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Интерфейсы</a:t>
            </a:r>
            <a:endParaRPr/>
          </a:p>
        </p:txBody>
      </p:sp>
      <p:pic>
        <p:nvPicPr>
          <p:cNvPr id="90753955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9137" y="8156686"/>
            <a:ext cx="9603724" cy="2241387"/>
          </a:xfrm>
          <a:prstGeom prst="rect">
            <a:avLst/>
          </a:prstGeom>
        </p:spPr>
      </p:pic>
      <p:pic>
        <p:nvPicPr>
          <p:cNvPr id="16316577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768333" y="800326"/>
            <a:ext cx="4250972" cy="5979169"/>
          </a:xfrm>
          <a:prstGeom prst="rect">
            <a:avLst/>
          </a:prstGeom>
        </p:spPr>
      </p:pic>
      <p:pic>
        <p:nvPicPr>
          <p:cNvPr id="9231786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3640238" y="4136466"/>
            <a:ext cx="5741596" cy="3758136"/>
          </a:xfrm>
          <a:prstGeom prst="rect">
            <a:avLst/>
          </a:prstGeom>
        </p:spPr>
      </p:pic>
      <p:pic>
        <p:nvPicPr>
          <p:cNvPr id="96199929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4199439" y="-347790"/>
            <a:ext cx="4729027" cy="4659140"/>
          </a:xfrm>
          <a:prstGeom prst="rect">
            <a:avLst/>
          </a:prstGeom>
        </p:spPr>
      </p:pic>
      <p:pic>
        <p:nvPicPr>
          <p:cNvPr id="1807209390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237009" y="8228541"/>
            <a:ext cx="5274027" cy="263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625339" name="Уровень текста 1…"/>
          <p:cNvSpPr txBox="1"/>
          <p:nvPr/>
        </p:nvSpPr>
        <p:spPr bwMode="auto">
          <a:xfrm>
            <a:off x="719137" y="2182005"/>
            <a:ext cx="13865121" cy="79605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RAID (Redundant Array of Independent Disks)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Ø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аппаратный – RAID контроллеры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Ø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програмный – файловые системы (ZFS)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Параметры выбора необходимого типа RAID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надежность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скорость чтения\записи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стоимость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4793905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D48E205A-4ED1-6283-3F66-95033516BCB2}" type="slidenum">
              <a:rPr lang="ru-RU"/>
              <a:t/>
            </a:fld>
            <a:endParaRPr lang="ru-RU"/>
          </a:p>
        </p:txBody>
      </p:sp>
      <p:sp>
        <p:nvSpPr>
          <p:cNvPr id="124873005" name="Текст 17"/>
          <p:cNvSpPr txBox="1"/>
          <p:nvPr/>
        </p:nvSpPr>
        <p:spPr bwMode="auto">
          <a:xfrm>
            <a:off x="719137" y="562636"/>
            <a:ext cx="1580197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Избыточность хранения данных</a:t>
            </a:r>
            <a:endParaRPr/>
          </a:p>
        </p:txBody>
      </p:sp>
      <p:pic>
        <p:nvPicPr>
          <p:cNvPr id="5953815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350664" y="474442"/>
            <a:ext cx="5822807" cy="9757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91331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25472ACF-280E-1706-8A7E-C1F3882FA31F}" type="slidenum">
              <a:rPr lang="ru-RU"/>
              <a:t/>
            </a:fld>
            <a:endParaRPr lang="ru-RU"/>
          </a:p>
        </p:txBody>
      </p:sp>
      <p:sp>
        <p:nvSpPr>
          <p:cNvPr id="1728659978" name="Текст 17"/>
          <p:cNvSpPr txBox="1"/>
          <p:nvPr/>
        </p:nvSpPr>
        <p:spPr bwMode="auto">
          <a:xfrm>
            <a:off x="719137" y="562636"/>
            <a:ext cx="157972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RAID 0 (stripe)</a:t>
            </a:r>
            <a:endParaRPr/>
          </a:p>
        </p:txBody>
      </p:sp>
      <p:pic>
        <p:nvPicPr>
          <p:cNvPr id="109258529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160742" y="2134305"/>
            <a:ext cx="4711388" cy="7238406"/>
          </a:xfrm>
          <a:prstGeom prst="rect">
            <a:avLst/>
          </a:prstGeom>
        </p:spPr>
      </p:pic>
      <p:sp>
        <p:nvSpPr>
          <p:cNvPr id="837557993" name=""/>
          <p:cNvSpPr/>
          <p:nvPr/>
        </p:nvSpPr>
        <p:spPr bwMode="auto">
          <a:xfrm flipH="0" flipV="0">
            <a:off x="1512397" y="8117268"/>
            <a:ext cx="8490657" cy="1128888"/>
          </a:xfrm>
          <a:prstGeom prst="flowChartAlternateProcess">
            <a:avLst/>
          </a:prstGeom>
          <a:solidFill>
            <a:srgbClr val="FF0000">
              <a:alpha val="6000"/>
            </a:srgb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6141313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7212" y="8190596"/>
            <a:ext cx="982228" cy="982228"/>
          </a:xfrm>
          <a:prstGeom prst="rect">
            <a:avLst/>
          </a:prstGeom>
        </p:spPr>
      </p:pic>
      <p:sp>
        <p:nvSpPr>
          <p:cNvPr id="777601227" name="Уровень текста 1…"/>
          <p:cNvSpPr txBox="1"/>
          <p:nvPr/>
        </p:nvSpPr>
        <p:spPr bwMode="auto">
          <a:xfrm flipH="0" flipV="0">
            <a:off x="2681271" y="8410752"/>
            <a:ext cx="8132812" cy="50388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2" indent="-394022">
              <a:buClrTx/>
              <a:buSzPct val="100000"/>
              <a:buFont typeface="Arial"/>
              <a:buChar char="•"/>
              <a:defRPr/>
            </a:pPr>
            <a:r>
              <a:rPr sz="2800"/>
              <a:t>Увеличивается вероятность потери данных</a:t>
            </a:r>
            <a:endParaRPr sz="2800"/>
          </a:p>
        </p:txBody>
      </p:sp>
      <p:sp>
        <p:nvSpPr>
          <p:cNvPr id="1272142715" name=""/>
          <p:cNvSpPr/>
          <p:nvPr/>
        </p:nvSpPr>
        <p:spPr bwMode="auto">
          <a:xfrm flipH="0" flipV="0">
            <a:off x="1512397" y="6603462"/>
            <a:ext cx="8490657" cy="1115555"/>
          </a:xfrm>
          <a:prstGeom prst="flowChartAlternateProcess">
            <a:avLst/>
          </a:prstGeom>
          <a:solidFill>
            <a:srgbClr val="00B050">
              <a:alpha val="6000"/>
            </a:srgbClr>
          </a:solidFill>
          <a:ln w="57150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1339050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35868" y="6756397"/>
            <a:ext cx="819990" cy="819990"/>
          </a:xfrm>
          <a:prstGeom prst="rect">
            <a:avLst/>
          </a:prstGeom>
        </p:spPr>
      </p:pic>
      <p:sp>
        <p:nvSpPr>
          <p:cNvPr id="1953664562" name="Уровень текста 1…"/>
          <p:cNvSpPr txBox="1"/>
          <p:nvPr/>
        </p:nvSpPr>
        <p:spPr bwMode="auto">
          <a:xfrm flipH="0" flipV="0">
            <a:off x="2710198" y="6861527"/>
            <a:ext cx="7782680" cy="50388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0" indent="-394020">
              <a:buClrTx/>
              <a:buSzPct val="100000"/>
              <a:buFont typeface="Arial"/>
              <a:buChar char="•"/>
              <a:defRPr/>
            </a:pPr>
            <a:r>
              <a:rPr sz="2800"/>
              <a:t>Высокая скорость считывания файлов</a:t>
            </a:r>
            <a:endParaRPr sz="2800"/>
          </a:p>
        </p:txBody>
      </p:sp>
      <p:sp>
        <p:nvSpPr>
          <p:cNvPr id="616962461" name="Уровень текста 1…"/>
          <p:cNvSpPr txBox="1"/>
          <p:nvPr/>
        </p:nvSpPr>
        <p:spPr bwMode="auto">
          <a:xfrm flipH="0" flipV="0">
            <a:off x="719136" y="2182003"/>
            <a:ext cx="11684247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Информация разбивается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 блоки данных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фиксированной длины и записывается на диски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поочередно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1351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C125F371-9181-CD1A-06F0-CE4FD9EAA9E6}" type="slidenum">
              <a:rPr lang="ru-RU"/>
              <a:t/>
            </a:fld>
            <a:endParaRPr lang="ru-RU"/>
          </a:p>
        </p:txBody>
      </p:sp>
      <p:sp>
        <p:nvSpPr>
          <p:cNvPr id="1273072678" name="Текст 17"/>
          <p:cNvSpPr txBox="1"/>
          <p:nvPr/>
        </p:nvSpPr>
        <p:spPr bwMode="auto">
          <a:xfrm>
            <a:off x="719137" y="562636"/>
            <a:ext cx="158008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RAID 1 (mirror)</a:t>
            </a:r>
            <a:endParaRPr/>
          </a:p>
        </p:txBody>
      </p:sp>
      <p:pic>
        <p:nvPicPr>
          <p:cNvPr id="18883130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148194" y="2116666"/>
            <a:ext cx="4764587" cy="7320138"/>
          </a:xfrm>
          <a:prstGeom prst="rect">
            <a:avLst/>
          </a:prstGeom>
        </p:spPr>
      </p:pic>
      <p:sp>
        <p:nvSpPr>
          <p:cNvPr id="1520558183" name="Уровень текста 1…"/>
          <p:cNvSpPr txBox="1"/>
          <p:nvPr/>
        </p:nvSpPr>
        <p:spPr bwMode="auto">
          <a:xfrm flipH="0" flipV="0">
            <a:off x="719136" y="2182003"/>
            <a:ext cx="9919638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Массивы дисков, являющихся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полными копиями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друг друга.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557989565" name=""/>
          <p:cNvSpPr/>
          <p:nvPr/>
        </p:nvSpPr>
        <p:spPr bwMode="auto">
          <a:xfrm flipH="0" flipV="0">
            <a:off x="1747717" y="8307917"/>
            <a:ext cx="7549782" cy="1128888"/>
          </a:xfrm>
          <a:prstGeom prst="flowChartAlternateProcess">
            <a:avLst/>
          </a:prstGeom>
          <a:solidFill>
            <a:srgbClr val="FF0000">
              <a:alpha val="6000"/>
            </a:srgb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094439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32531" y="8381245"/>
            <a:ext cx="982228" cy="982228"/>
          </a:xfrm>
          <a:prstGeom prst="rect">
            <a:avLst/>
          </a:prstGeom>
        </p:spPr>
      </p:pic>
      <p:sp>
        <p:nvSpPr>
          <p:cNvPr id="1177027364" name="Уровень текста 1…"/>
          <p:cNvSpPr txBox="1"/>
          <p:nvPr/>
        </p:nvSpPr>
        <p:spPr bwMode="auto">
          <a:xfrm flipH="0" flipV="0">
            <a:off x="2916590" y="8601401"/>
            <a:ext cx="8134971" cy="50388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2" indent="-394022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Объем дисков не суммируется</a:t>
            </a:r>
            <a:r>
              <a:rPr sz="2800"/>
              <a:t> :(</a:t>
            </a:r>
            <a:endParaRPr sz="2800"/>
          </a:p>
        </p:txBody>
      </p:sp>
      <p:sp>
        <p:nvSpPr>
          <p:cNvPr id="511751205" name=""/>
          <p:cNvSpPr/>
          <p:nvPr/>
        </p:nvSpPr>
        <p:spPr bwMode="auto">
          <a:xfrm flipH="0" flipV="0">
            <a:off x="1718792" y="4602006"/>
            <a:ext cx="7578707" cy="3027370"/>
          </a:xfrm>
          <a:prstGeom prst="flowChartAlternateProcess">
            <a:avLst/>
          </a:prstGeom>
          <a:solidFill>
            <a:srgbClr val="00B050">
              <a:alpha val="6000"/>
            </a:srgbClr>
          </a:solidFill>
          <a:ln w="57150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2853776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842262" y="4754940"/>
            <a:ext cx="819990" cy="819990"/>
          </a:xfrm>
          <a:prstGeom prst="rect">
            <a:avLst/>
          </a:prstGeom>
        </p:spPr>
      </p:pic>
      <p:sp>
        <p:nvSpPr>
          <p:cNvPr id="2043763051" name="Уровень текста 1…"/>
          <p:cNvSpPr txBox="1"/>
          <p:nvPr/>
        </p:nvSpPr>
        <p:spPr bwMode="auto">
          <a:xfrm flipH="0" flipV="0">
            <a:off x="2916592" y="4860070"/>
            <a:ext cx="5970660" cy="26233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Приемлемая скорость записи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Выигрыш по скорости чтения при распараллеливании запросов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0" indent="-394020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Высокая надежность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1172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8D9A3ECF-3422-7A9E-D0F1-58BA4D9C5FAC}" type="slidenum">
              <a:rPr lang="ru-RU"/>
              <a:t/>
            </a:fld>
            <a:endParaRPr lang="ru-RU"/>
          </a:p>
        </p:txBody>
      </p:sp>
      <p:sp>
        <p:nvSpPr>
          <p:cNvPr id="540216850" name="Текст 17"/>
          <p:cNvSpPr txBox="1"/>
          <p:nvPr/>
        </p:nvSpPr>
        <p:spPr bwMode="auto">
          <a:xfrm>
            <a:off x="719137" y="562636"/>
            <a:ext cx="1580125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RAID 10 (1 + 0, stripped mirrors) </a:t>
            </a:r>
            <a:endParaRPr/>
          </a:p>
        </p:txBody>
      </p:sp>
      <p:pic>
        <p:nvPicPr>
          <p:cNvPr id="20984301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667956" y="2169355"/>
            <a:ext cx="9138749" cy="7574459"/>
          </a:xfrm>
          <a:prstGeom prst="rect">
            <a:avLst/>
          </a:prstGeom>
        </p:spPr>
      </p:pic>
      <p:sp>
        <p:nvSpPr>
          <p:cNvPr id="1538203807" name=""/>
          <p:cNvSpPr/>
          <p:nvPr/>
        </p:nvSpPr>
        <p:spPr bwMode="auto">
          <a:xfrm flipH="0" flipV="0">
            <a:off x="1069985" y="5883256"/>
            <a:ext cx="7549781" cy="2249767"/>
          </a:xfrm>
          <a:prstGeom prst="flowChartAlternateProcess">
            <a:avLst/>
          </a:prstGeom>
          <a:solidFill>
            <a:srgbClr val="FF0000">
              <a:alpha val="6000"/>
            </a:srgb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0768436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54799" y="5956584"/>
            <a:ext cx="982228" cy="982228"/>
          </a:xfrm>
          <a:prstGeom prst="rect">
            <a:avLst/>
          </a:prstGeom>
        </p:spPr>
      </p:pic>
      <p:sp>
        <p:nvSpPr>
          <p:cNvPr id="1035180155" name=""/>
          <p:cNvSpPr/>
          <p:nvPr/>
        </p:nvSpPr>
        <p:spPr bwMode="auto">
          <a:xfrm flipH="0" flipV="0">
            <a:off x="1041060" y="3269460"/>
            <a:ext cx="7578706" cy="1828178"/>
          </a:xfrm>
          <a:prstGeom prst="flowChartAlternateProcess">
            <a:avLst/>
          </a:prstGeom>
          <a:solidFill>
            <a:srgbClr val="00B050">
              <a:alpha val="6000"/>
            </a:srgbClr>
          </a:solidFill>
          <a:ln w="57150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580231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64530" y="3422394"/>
            <a:ext cx="819990" cy="819990"/>
          </a:xfrm>
          <a:prstGeom prst="rect">
            <a:avLst/>
          </a:prstGeom>
        </p:spPr>
      </p:pic>
      <p:sp>
        <p:nvSpPr>
          <p:cNvPr id="1361609301" name="Уровень текста 1…"/>
          <p:cNvSpPr txBox="1"/>
          <p:nvPr/>
        </p:nvSpPr>
        <p:spPr bwMode="auto">
          <a:xfrm flipH="0" flipV="0">
            <a:off x="2238860" y="3527524"/>
            <a:ext cx="5982539" cy="131183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0" indent="-394020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Высокая скорость чтения/записи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394020" indent="-394020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Высокая надежность</a:t>
            </a:r>
            <a:endParaRPr sz="2800"/>
          </a:p>
        </p:txBody>
      </p:sp>
      <p:sp>
        <p:nvSpPr>
          <p:cNvPr id="1477228498" name="Уровень текста 1…"/>
          <p:cNvSpPr txBox="1"/>
          <p:nvPr/>
        </p:nvSpPr>
        <p:spPr bwMode="auto">
          <a:xfrm flipH="0" flipV="0">
            <a:off x="2238860" y="6133226"/>
            <a:ext cx="5998738" cy="181536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2" indent="-394022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Используется лишь половина от всего объема дисков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394022" indent="-394022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Высокая цена :(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16258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6E43058B-C383-8D29-669B-ED6D08683F1A}" type="slidenum">
              <a:rPr lang="ru-RU"/>
              <a:t/>
            </a:fld>
            <a:endParaRPr lang="ru-RU"/>
          </a:p>
        </p:txBody>
      </p:sp>
      <p:sp>
        <p:nvSpPr>
          <p:cNvPr id="117436619" name=""/>
          <p:cNvSpPr/>
          <p:nvPr/>
        </p:nvSpPr>
        <p:spPr bwMode="auto">
          <a:xfrm flipH="0" flipV="0">
            <a:off x="9772209" y="5446712"/>
            <a:ext cx="592425" cy="35849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graphicFrame>
        <p:nvGraphicFramePr>
          <p:cNvPr id="735454120" name="Таблица 2"/>
          <p:cNvGraphicFramePr>
            <a:graphicFrameLocks xmlns:a="http://schemas.openxmlformats.org/drawingml/2006/main"/>
          </p:cNvGraphicFramePr>
          <p:nvPr/>
        </p:nvGraphicFramePr>
        <p:xfrm>
          <a:off x="195832" y="545595"/>
          <a:ext cx="19067638" cy="8800958"/>
        </p:xfrm>
        <a:graphic>
          <a:graphicData uri="http://schemas.openxmlformats.org/drawingml/2006/table">
            <a:tbl>
              <a:tblPr firstRow="1" firstCol="0" lastRow="0" lastCol="0" bandRow="0" bandCol="0">
                <a:tableStyleId>{5940675A-B579-460E-94D1-54222C63F5DA}</a:tableStyleId>
              </a:tblPr>
              <a:tblGrid>
                <a:gridCol w="1350000"/>
                <a:gridCol w="1620000"/>
                <a:gridCol w="2160000"/>
                <a:gridCol w="3060000"/>
                <a:gridCol w="1890000"/>
                <a:gridCol w="1890000"/>
                <a:gridCol w="1800000"/>
                <a:gridCol w="5297638"/>
              </a:tblGrid>
              <a:tr h="504224">
                <a:tc>
                  <a:txBody>
                    <a:bodyPr/>
                    <a:p>
                      <a:pPr marL="0" indent="216000" algn="ctr">
                        <a:lnSpc>
                          <a:spcPts val="2799"/>
                        </a:lnSpc>
                        <a:spcBef>
                          <a:spcPts val="999"/>
                        </a:spcBef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Уровень</a:t>
                      </a:r>
                      <a:endParaRPr/>
                    </a:p>
                  </a:txBody>
                  <a:tcPr marL="0" marR="0" marT="0" marB="0" anchor="ctr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indent="216000" algn="ctr">
                        <a:lnSpc>
                          <a:spcPts val="2799"/>
                        </a:lnSpc>
                        <a:spcBef>
                          <a:spcPts val="999"/>
                        </a:spcBef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Кол-во дисков</a:t>
                      </a:r>
                      <a:endParaRPr/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marR="0" lvl="0" indent="216000" algn="ctr" defTabSz="457200">
                        <a:lnSpc>
                          <a:spcPts val="2799"/>
                        </a:lnSpc>
                        <a:spcBef>
                          <a:spcPts val="999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Эффективная ёмкость*</a:t>
                      </a:r>
                      <a:endParaRPr/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Допустимое кол-во вышедших из строя дисков</a:t>
                      </a:r>
                      <a:endParaRPr lang="ru-RU" sz="2400" b="0" i="0">
                        <a:latin typeface="TINKOFFSANS-MEDIUM"/>
                      </a:endParaRPr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marR="0" lvl="0" indent="216000" algn="ctr" defTabSz="457200">
                        <a:lnSpc>
                          <a:spcPts val="2799"/>
                        </a:lnSpc>
                        <a:spcBef>
                          <a:spcPts val="999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Надежность</a:t>
                      </a:r>
                      <a:endParaRPr/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Скорость чтения</a:t>
                      </a:r>
                      <a:endParaRPr lang="ru-RU" sz="2400" b="0" i="0">
                        <a:latin typeface="TINKOFFSANS-MEDIUM"/>
                      </a:endParaRPr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Скорость записи</a:t>
                      </a:r>
                      <a:endParaRPr lang="ru-RU" sz="2400" b="0" i="0">
                        <a:latin typeface="TINKOFFSANS-MEDIUM"/>
                      </a:endParaRPr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2400" b="0" i="0">
                          <a:latin typeface="TINKOFFSANS-MEDIUM"/>
                        </a:rPr>
                        <a:t>Примечание</a:t>
                      </a:r>
                      <a:endParaRPr lang="ru-RU" sz="2400" b="0" i="0">
                        <a:latin typeface="TINKOFFSANS-MEDIUM"/>
                      </a:endParaRPr>
                    </a:p>
                  </a:txBody>
                  <a:tcPr marL="0" marR="0" marT="0" marB="0" anchor="ctr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1"/>
                    </a:solidFill>
                  </a:tcPr>
                </a:tc>
              </a:tr>
              <a:tr h="102413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0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2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 * N</a:t>
                      </a:r>
                      <a:b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</a:b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1">
                          <a:latin typeface="Tinkoff Sans"/>
                          <a:ea typeface="Tinkoff Sans"/>
                          <a:cs typeface="Tinkoff Sans"/>
                        </a:rPr>
                        <a:t>нет</a:t>
                      </a:r>
                      <a:endParaRPr sz="24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b="1">
                          <a:latin typeface="Tinkoff Sans"/>
                          <a:ea typeface="Tinkoff Sans"/>
                          <a:cs typeface="Tinkoff Sans"/>
                        </a:rPr>
                        <a:t>очень низкая</a:t>
                      </a:r>
                      <a:endParaRPr sz="24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полная потеря данных при выходе </a:t>
                      </a: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из строя любого из дисков</a:t>
                      </a:r>
                      <a:endParaRPr sz="24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</a:tr>
              <a:tr h="12850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1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2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S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N-1 диск</a:t>
                      </a:r>
                      <a:endParaRPr sz="24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1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N-я стоимость дискового пространства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2850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10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4, чётное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 * N / 2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от 1 до N/2 дисков**</a:t>
                      </a:r>
                      <a:endParaRPr sz="24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i="1">
                          <a:latin typeface="Tinkoff Sans"/>
                          <a:ea typeface="Tinkoff Sans"/>
                          <a:cs typeface="Tinkoff Sans"/>
                        </a:rPr>
                        <a:t>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двойная стоимость дискового пространства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</a:tr>
              <a:tr h="12850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5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3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 * (N − 1)</a:t>
                      </a:r>
                      <a:b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</a:b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1 диск</a:t>
                      </a:r>
                      <a:endParaRPr sz="24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i="1">
                          <a:latin typeface="Tinkoff Sans"/>
                          <a:ea typeface="Tinkoff Sans"/>
                          <a:cs typeface="Tinkoff Sans"/>
                        </a:rPr>
                        <a:t>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1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2850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5Е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4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 * (N − 2)</a:t>
                      </a:r>
                      <a:b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</a:b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1 диск</a:t>
                      </a:r>
                      <a:endParaRPr sz="24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 i="1">
                          <a:latin typeface="Tinkoff Sans"/>
                          <a:ea typeface="Tinkoff Sans"/>
                          <a:cs typeface="Tinkoff Sans"/>
                        </a:rPr>
                        <a:t>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резервный накопитель работает </a:t>
                      </a: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на холостом ходу и не проверяется</a:t>
                      </a:r>
                      <a:endParaRPr sz="24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6"/>
                    </a:solidFill>
                  </a:tcPr>
                </a:tc>
              </a:tr>
              <a:tr h="12850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6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noFill/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от 4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 * (N − 2)</a:t>
                      </a:r>
                      <a:br>
                        <a:rPr sz="2800" b="0" i="0" u="none">
                          <a:solidFill>
                            <a:srgbClr val="000000"/>
                          </a:solidFill>
                          <a:latin typeface="Tinkoff Sans"/>
                          <a:ea typeface="Tinkoff Sans"/>
                          <a:cs typeface="Tinkoff Sans"/>
                        </a:rPr>
                      </a:b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solidFill>
                        <a:schemeClr val="accent5">
                          <a:lumMod val="75000"/>
                        </a:schemeClr>
                      </a:solidFill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2 диска</a:t>
                      </a:r>
                      <a:endParaRPr sz="24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400"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высокая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1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низкая или средняя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ru-RU" sz="24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скорость записи в зависимости от реализации (до скорости RAID 5)</a:t>
                      </a:r>
                      <a:endParaRPr sz="2400">
                        <a:latin typeface="Tinkoff Sans"/>
                        <a:cs typeface="Tinkoff Sans"/>
                      </a:endParaRPr>
                    </a:p>
                  </a:txBody>
                  <a:tcPr marL="212590" marR="177158" marT="177158" marB="248022">
                    <a:lnL w="12699" algn="ctr">
                      <a:solidFill>
                        <a:schemeClr val="accent5">
                          <a:lumMod val="75000"/>
                        </a:schemeClr>
                      </a:solidFill>
                    </a:lnL>
                    <a:lnR w="12699" algn="ctr">
                      <a:noFill/>
                    </a:lnR>
                    <a:lnT w="12699" algn="ctr">
                      <a:noFill/>
                    </a:lnT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460694375" name="Уровень текста 1…"/>
          <p:cNvSpPr txBox="1"/>
          <p:nvPr/>
        </p:nvSpPr>
        <p:spPr bwMode="auto">
          <a:xfrm flipH="0" flipV="0">
            <a:off x="719137" y="9735822"/>
            <a:ext cx="17592334" cy="11683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* N — количество дисков в массиве, S — объём наименьшего диска</a:t>
            </a:r>
            <a:endParaRPr lang="en-US" sz="24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** информация не потеряется, если выйдут из строя диски в пределах разных зеркал</a:t>
            </a:r>
            <a:endParaRPr lang="en-US" sz="24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641186" name="Текст 22"/>
          <p:cNvSpPr txBox="1">
            <a:spLocks noGrp="1"/>
          </p:cNvSpPr>
          <p:nvPr>
            <p:ph type="body" sz="quarter" idx="1"/>
          </p:nvPr>
        </p:nvSpPr>
        <p:spPr bwMode="auto">
          <a:xfrm>
            <a:off x="5536692" y="4504063"/>
            <a:ext cx="11037110" cy="2220584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Сетевые устройства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73589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FCDA4ACC-0503-563D-6ABC-467F46A33688}" type="slidenum">
              <a:rPr lang="ru-RU"/>
              <a:t/>
            </a:fld>
            <a:endParaRPr lang="ru-RU"/>
          </a:p>
        </p:txBody>
      </p:sp>
      <p:sp>
        <p:nvSpPr>
          <p:cNvPr id="871786781" name="Текст 17"/>
          <p:cNvSpPr txBox="1"/>
          <p:nvPr/>
        </p:nvSpPr>
        <p:spPr bwMode="auto">
          <a:xfrm>
            <a:off x="719137" y="562636"/>
            <a:ext cx="158242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Сетевые адаптеры</a:t>
            </a:r>
            <a:endParaRPr/>
          </a:p>
        </p:txBody>
      </p:sp>
      <p:sp>
        <p:nvSpPr>
          <p:cNvPr id="326345246" name=""/>
          <p:cNvSpPr/>
          <p:nvPr/>
        </p:nvSpPr>
        <p:spPr bwMode="auto">
          <a:xfrm flipH="0" flipV="0">
            <a:off x="9772210" y="5446711"/>
            <a:ext cx="592425" cy="35849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pic>
        <p:nvPicPr>
          <p:cNvPr id="64148851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100833" y="6773281"/>
            <a:ext cx="6472724" cy="3314750"/>
          </a:xfrm>
          <a:prstGeom prst="rect">
            <a:avLst/>
          </a:prstGeom>
        </p:spPr>
      </p:pic>
      <p:pic>
        <p:nvPicPr>
          <p:cNvPr id="17139605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507777" y="6773281"/>
            <a:ext cx="5082075" cy="3394078"/>
          </a:xfrm>
          <a:prstGeom prst="rect">
            <a:avLst/>
          </a:prstGeom>
        </p:spPr>
      </p:pic>
      <p:sp>
        <p:nvSpPr>
          <p:cNvPr id="1492149176" name="Уровень текста 1…"/>
          <p:cNvSpPr txBox="1"/>
          <p:nvPr/>
        </p:nvSpPr>
        <p:spPr bwMode="auto">
          <a:xfrm>
            <a:off x="719137" y="2182005"/>
            <a:ext cx="13875199" cy="31995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внутренние – отдельные платы в PCI \ PCI-E слотах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внешние – подключение через LTP или USB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встроенные – на материнской плате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4083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C6FDB05A-C877-DB0F-390B-ED9ADD7D8C52}" type="slidenum">
              <a:rPr lang="ru-RU"/>
              <a:t/>
            </a:fld>
            <a:endParaRPr lang="ru-RU"/>
          </a:p>
        </p:txBody>
      </p:sp>
      <p:sp>
        <p:nvSpPr>
          <p:cNvPr id="794521759" name="Текст 17"/>
          <p:cNvSpPr txBox="1"/>
          <p:nvPr/>
        </p:nvSpPr>
        <p:spPr bwMode="auto">
          <a:xfrm>
            <a:off x="719137" y="562636"/>
            <a:ext cx="158131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Параметры сетевых адаптеров</a:t>
            </a:r>
            <a:endParaRPr/>
          </a:p>
        </p:txBody>
      </p:sp>
      <p:sp>
        <p:nvSpPr>
          <p:cNvPr id="1064439861" name=""/>
          <p:cNvSpPr/>
          <p:nvPr/>
        </p:nvSpPr>
        <p:spPr bwMode="auto">
          <a:xfrm flipH="0" flipV="0">
            <a:off x="9772210" y="5446711"/>
            <a:ext cx="592425" cy="35849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pic>
        <p:nvPicPr>
          <p:cNvPr id="19458628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525416" y="1905351"/>
            <a:ext cx="6981539" cy="7082721"/>
          </a:xfrm>
          <a:prstGeom prst="rect">
            <a:avLst/>
          </a:prstGeom>
        </p:spPr>
      </p:pic>
      <p:sp>
        <p:nvSpPr>
          <p:cNvPr id="264949025" name="Уровень текста 1…"/>
          <p:cNvSpPr txBox="1"/>
          <p:nvPr/>
        </p:nvSpPr>
        <p:spPr bwMode="auto">
          <a:xfrm flipH="0" flipV="0">
            <a:off x="719137" y="2182005"/>
            <a:ext cx="12247970" cy="69571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оддержка стандартов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скорости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дуплекса/полудуплекса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автосогласования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параметры WOL (Wake-on-LAN)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функция Auto-MDI/MDI-X: автоматический выбор режима работы по прямой либо перекрестной обжимке витой пары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MAC-адрес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89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37C5F580-B157-1489-1553-F6692CA3ACD7}" type="slidenum">
              <a:rPr lang="ru-RU"/>
              <a:t/>
            </a:fld>
            <a:endParaRPr lang="ru-RU"/>
          </a:p>
        </p:txBody>
      </p:sp>
      <p:sp>
        <p:nvSpPr>
          <p:cNvPr id="591890925" name="Текст 17"/>
          <p:cNvSpPr txBox="1"/>
          <p:nvPr/>
        </p:nvSpPr>
        <p:spPr bwMode="auto">
          <a:xfrm>
            <a:off x="719137" y="562636"/>
            <a:ext cx="158260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 Ethernet</a:t>
            </a:r>
            <a:endParaRPr/>
          </a:p>
        </p:txBody>
      </p:sp>
      <p:sp>
        <p:nvSpPr>
          <p:cNvPr id="1043740003" name=""/>
          <p:cNvSpPr/>
          <p:nvPr/>
        </p:nvSpPr>
        <p:spPr bwMode="auto">
          <a:xfrm flipH="0" flipV="0">
            <a:off x="9772210" y="5446711"/>
            <a:ext cx="592425" cy="35849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pic>
        <p:nvPicPr>
          <p:cNvPr id="16313650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302691" y="1956912"/>
            <a:ext cx="7336385" cy="5637148"/>
          </a:xfrm>
          <a:prstGeom prst="rect">
            <a:avLst/>
          </a:prstGeom>
        </p:spPr>
      </p:pic>
      <p:sp>
        <p:nvSpPr>
          <p:cNvPr id="2015585751" name="Уровень текста 1…"/>
          <p:cNvSpPr txBox="1"/>
          <p:nvPr/>
        </p:nvSpPr>
        <p:spPr bwMode="auto">
          <a:xfrm>
            <a:off x="719137" y="2182005"/>
            <a:ext cx="13867640" cy="55355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10BASE-X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Fast Ethernet 100BASE-X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Gigabit Ethernet 1000BASE-X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10G Ethernet 10GBASE-X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40G Ethernet (40GbE)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/>
        </p:nvSpPr>
        <p:spPr bwMode="auto">
          <a:xfrm>
            <a:off x="719137" y="2182005"/>
            <a:ext cx="13846041" cy="38408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3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4" marR="0" indent="-598628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5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7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8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7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40" lvl="1" indent="-584640">
              <a:lnSpc>
                <a:spcPct val="100000"/>
              </a:lnSpc>
              <a:defRPr/>
            </a:pPr>
            <a:r>
              <a:rPr sz="4800"/>
              <a:t>Аппаратное обеспечение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sz="4800"/>
              <a:t>Хранение данных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sz="4800"/>
              <a:t>Сетевые адаптеры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sz="4800"/>
              <a:t>Виртуализация</a:t>
            </a:r>
            <a:endParaRPr sz="4800"/>
          </a:p>
        </p:txBody>
      </p:sp>
      <p:sp>
        <p:nvSpPr>
          <p:cNvPr id="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</p:spPr>
        <p:txBody>
          <a:bodyPr/>
          <a:lstStyle/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2" name="Текст 17"/>
          <p:cNvSpPr txBox="1"/>
          <p:nvPr/>
        </p:nvSpPr>
        <p:spPr bwMode="auto">
          <a:xfrm>
            <a:off x="719137" y="562636"/>
            <a:ext cx="1574293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3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4" marR="0" indent="-598628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5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7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8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7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210373113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3" y="4157560"/>
            <a:ext cx="8152355" cy="4734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5328111" name="Текст 22"/>
          <p:cNvSpPr txBox="1">
            <a:spLocks noGrp="1"/>
          </p:cNvSpPr>
          <p:nvPr>
            <p:ph type="body" sz="quarter" idx="1"/>
          </p:nvPr>
        </p:nvSpPr>
        <p:spPr bwMode="auto">
          <a:xfrm>
            <a:off x="5536692" y="4504063"/>
            <a:ext cx="11037110" cy="2220584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Виртуализация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270478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A4A97A1F-D6AD-4AA2-416B-2C9089FE4F95}" type="slidenum">
              <a:rPr lang="ru-RU"/>
              <a:t/>
            </a:fld>
            <a:endParaRPr lang="ru-RU"/>
          </a:p>
        </p:txBody>
      </p:sp>
      <p:sp>
        <p:nvSpPr>
          <p:cNvPr id="102638267" name="Текст 17"/>
          <p:cNvSpPr txBox="1"/>
          <p:nvPr/>
        </p:nvSpPr>
        <p:spPr bwMode="auto">
          <a:xfrm>
            <a:off x="719137" y="562636"/>
            <a:ext cx="1583545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Определение</a:t>
            </a:r>
            <a:endParaRPr/>
          </a:p>
        </p:txBody>
      </p:sp>
      <p:sp>
        <p:nvSpPr>
          <p:cNvPr id="588282175" name=""/>
          <p:cNvSpPr/>
          <p:nvPr/>
        </p:nvSpPr>
        <p:spPr bwMode="auto">
          <a:xfrm flipH="0" flipV="0">
            <a:off x="9772210" y="5446711"/>
            <a:ext cx="592425" cy="35849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sp>
        <p:nvSpPr>
          <p:cNvPr id="538095252" name="Уровень текста 1…"/>
          <p:cNvSpPr txBox="1"/>
          <p:nvPr/>
        </p:nvSpPr>
        <p:spPr bwMode="auto">
          <a:xfrm flipH="0" flipV="0">
            <a:off x="719137" y="2182004"/>
            <a:ext cx="17554176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Виртуализация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предоставление вычислительных ресурсов, абстрагированное от аппаратной реализации, и обеспечивающее при этом изоляцию друг от друга вычислительных процессов, выполняемых на одном физическом ресурсе.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15427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2C9FDB22-CE24-F07A-DF42-5D3BE474FF8F}" type="slidenum">
              <a:rPr lang="ru-RU"/>
              <a:t/>
            </a:fld>
            <a:endParaRPr lang="ru-RU"/>
          </a:p>
        </p:txBody>
      </p:sp>
      <p:sp>
        <p:nvSpPr>
          <p:cNvPr id="784793161" name="Текст 17"/>
          <p:cNvSpPr txBox="1"/>
          <p:nvPr/>
        </p:nvSpPr>
        <p:spPr bwMode="auto">
          <a:xfrm>
            <a:off x="719137" y="562636"/>
            <a:ext cx="1584697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Роль и виды</a:t>
            </a:r>
            <a:endParaRPr/>
          </a:p>
        </p:txBody>
      </p:sp>
      <p:sp>
        <p:nvSpPr>
          <p:cNvPr id="72228894" name=""/>
          <p:cNvSpPr/>
          <p:nvPr/>
        </p:nvSpPr>
        <p:spPr bwMode="auto">
          <a:xfrm flipH="0" flipV="0">
            <a:off x="9772210" y="5446711"/>
            <a:ext cx="592425" cy="358498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Times"/>
                <a:ea typeface="Times"/>
                <a:cs typeface="Times"/>
              </a:rPr>
              <a:t> </a:t>
            </a:r>
            <a:endParaRPr/>
          </a:p>
        </p:txBody>
      </p:sp>
      <p:pic>
        <p:nvPicPr>
          <p:cNvPr id="4735844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943333" y="1477395"/>
            <a:ext cx="6590199" cy="7730014"/>
          </a:xfrm>
          <a:prstGeom prst="rect">
            <a:avLst/>
          </a:prstGeom>
        </p:spPr>
      </p:pic>
      <p:sp>
        <p:nvSpPr>
          <p:cNvPr id="277087678" name="Уровень текста 1…"/>
          <p:cNvSpPr txBox="1"/>
          <p:nvPr/>
        </p:nvSpPr>
        <p:spPr bwMode="auto">
          <a:xfrm>
            <a:off x="719137" y="2182005"/>
            <a:ext cx="13922360" cy="67925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Две роли виртуализации: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Ø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Host (гипервизор)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Ø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Guest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Виды виртуализации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программная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аппаратная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(Intel VT / AMD-V)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ü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 уровне ОС*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903536890" name="Уровень текста 1…"/>
          <p:cNvSpPr txBox="1"/>
          <p:nvPr/>
        </p:nvSpPr>
        <p:spPr bwMode="auto">
          <a:xfrm flipH="0" flipV="0">
            <a:off x="719137" y="10248105"/>
            <a:ext cx="17587295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24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*на самом деле, не является виртуализацией вовсе; пример — Docker</a:t>
            </a:r>
            <a:endParaRPr sz="24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3"/>
            <a:ext cx="11451363" cy="2220584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Основное аппаратное обеспечение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668692" name="Уровень текста 1…"/>
          <p:cNvSpPr txBox="1"/>
          <p:nvPr/>
        </p:nvSpPr>
        <p:spPr bwMode="auto">
          <a:xfrm>
            <a:off x="719137" y="2182005"/>
            <a:ext cx="13848921" cy="65718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Частота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Количество ядер/потоков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Размер кэшей разного уровня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Тепловой пакет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Набор инструкций</a:t>
            </a:r>
            <a:endParaRPr sz="4800"/>
          </a:p>
        </p:txBody>
      </p:sp>
      <p:sp>
        <p:nvSpPr>
          <p:cNvPr id="144375387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3C9FE969-D23D-0CCA-2BFB-368F1D5A5E9D}" type="slidenum">
              <a:rPr lang="ru-RU"/>
              <a:t/>
            </a:fld>
            <a:endParaRPr lang="ru-RU"/>
          </a:p>
        </p:txBody>
      </p:sp>
      <p:sp>
        <p:nvSpPr>
          <p:cNvPr id="116754906" name="Текст 17"/>
          <p:cNvSpPr txBox="1"/>
          <p:nvPr/>
        </p:nvSpPr>
        <p:spPr bwMode="auto">
          <a:xfrm>
            <a:off x="719137" y="562636"/>
            <a:ext cx="1576957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Центральный процессор (ЦП, CPU)</a:t>
            </a:r>
            <a:endParaRPr/>
          </a:p>
        </p:txBody>
      </p:sp>
      <p:pic>
        <p:nvPicPr>
          <p:cNvPr id="10362510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918888" y="6277982"/>
            <a:ext cx="4184492" cy="4184492"/>
          </a:xfrm>
          <a:prstGeom prst="rect">
            <a:avLst/>
          </a:prstGeom>
        </p:spPr>
      </p:pic>
      <p:pic>
        <p:nvPicPr>
          <p:cNvPr id="17574024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437151" y="1940277"/>
            <a:ext cx="8634138" cy="4092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6412690" name="Уровень текста 1…"/>
          <p:cNvSpPr txBox="1"/>
          <p:nvPr/>
        </p:nvSpPr>
        <p:spPr bwMode="auto">
          <a:xfrm>
            <a:off x="719137" y="2182005"/>
            <a:ext cx="13851441" cy="43675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Частота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Объем памяти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(non) ECC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9400901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CD9B19F6-8FD9-BE70-BD6B-50DA8BDBA954}" type="slidenum">
              <a:rPr lang="ru-RU"/>
              <a:t/>
            </a:fld>
            <a:endParaRPr lang="ru-RU"/>
          </a:p>
        </p:txBody>
      </p:sp>
      <p:sp>
        <p:nvSpPr>
          <p:cNvPr id="459243498" name="Текст 17"/>
          <p:cNvSpPr txBox="1"/>
          <p:nvPr/>
        </p:nvSpPr>
        <p:spPr bwMode="auto">
          <a:xfrm>
            <a:off x="719137" y="562636"/>
            <a:ext cx="157810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Оперативная память (RAM)</a:t>
            </a:r>
            <a:endParaRPr/>
          </a:p>
        </p:txBody>
      </p:sp>
      <p:pic>
        <p:nvPicPr>
          <p:cNvPr id="383180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477499" y="2769305"/>
            <a:ext cx="8466666" cy="634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023025" name="Уровень текста 1…"/>
          <p:cNvSpPr txBox="1"/>
          <p:nvPr/>
        </p:nvSpPr>
        <p:spPr bwMode="auto">
          <a:xfrm>
            <a:off x="719137" y="2182005"/>
            <a:ext cx="13852881" cy="55355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Слоты для CPU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Слоты для RAM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Чипсет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Периферия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97378204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CFFDEC66-7548-CFA7-0C66-9057CD78A755}" type="slidenum">
              <a:rPr lang="ru-RU"/>
              <a:t/>
            </a:fld>
            <a:endParaRPr lang="ru-RU"/>
          </a:p>
        </p:txBody>
      </p:sp>
      <p:sp>
        <p:nvSpPr>
          <p:cNvPr id="821020271" name="Текст 17"/>
          <p:cNvSpPr txBox="1"/>
          <p:nvPr/>
        </p:nvSpPr>
        <p:spPr bwMode="auto">
          <a:xfrm>
            <a:off x="719137" y="562636"/>
            <a:ext cx="157882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Материнская плата</a:t>
            </a:r>
            <a:endParaRPr/>
          </a:p>
        </p:txBody>
      </p:sp>
      <p:pic>
        <p:nvPicPr>
          <p:cNvPr id="9164707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978610" y="1619249"/>
            <a:ext cx="7070330" cy="783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56410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1EAF3890-8F85-A4A7-010C-1FF42DA8D851}" type="slidenum">
              <a:rPr lang="ru-RU"/>
              <a:t/>
            </a:fld>
            <a:endParaRPr lang="ru-RU"/>
          </a:p>
        </p:txBody>
      </p:sp>
      <p:sp>
        <p:nvSpPr>
          <p:cNvPr id="1050692797" name="Текст 17"/>
          <p:cNvSpPr txBox="1"/>
          <p:nvPr/>
        </p:nvSpPr>
        <p:spPr bwMode="auto">
          <a:xfrm>
            <a:off x="719137" y="562636"/>
            <a:ext cx="1578829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Материнская плата</a:t>
            </a:r>
            <a:endParaRPr/>
          </a:p>
        </p:txBody>
      </p:sp>
      <p:pic>
        <p:nvPicPr>
          <p:cNvPr id="1322197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275416" y="1568097"/>
            <a:ext cx="15841527" cy="9306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1487510" name="Уровень текста 1…"/>
          <p:cNvSpPr txBox="1"/>
          <p:nvPr/>
        </p:nvSpPr>
        <p:spPr bwMode="auto">
          <a:xfrm>
            <a:off x="719136" y="2182005"/>
            <a:ext cx="13883840" cy="43671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 (SSD, HDD)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Объем памяти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Пропускная способность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 подключения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3470948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6FE2C61-6EB0-7ADE-0D18-7E352E6EE670}" type="slidenum">
              <a:rPr lang="ru-RU"/>
              <a:t/>
            </a:fld>
            <a:endParaRPr lang="ru-RU"/>
          </a:p>
        </p:txBody>
      </p:sp>
      <p:sp>
        <p:nvSpPr>
          <p:cNvPr id="515108746" name="Текст 17"/>
          <p:cNvSpPr txBox="1"/>
          <p:nvPr/>
        </p:nvSpPr>
        <p:spPr bwMode="auto">
          <a:xfrm>
            <a:off x="719136" y="562635"/>
            <a:ext cx="157954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Жесткий диск</a:t>
            </a:r>
            <a:endParaRPr/>
          </a:p>
        </p:txBody>
      </p:sp>
      <p:pic>
        <p:nvPicPr>
          <p:cNvPr id="158686316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322314" y="6507595"/>
            <a:ext cx="7535046" cy="4238463"/>
          </a:xfrm>
          <a:prstGeom prst="rect">
            <a:avLst/>
          </a:prstGeom>
        </p:spPr>
      </p:pic>
      <p:pic>
        <p:nvPicPr>
          <p:cNvPr id="15327367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73043" y="562635"/>
            <a:ext cx="6692940" cy="5580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09636" name="Текст 22"/>
          <p:cNvSpPr txBox="1">
            <a:spLocks noGrp="1"/>
          </p:cNvSpPr>
          <p:nvPr>
            <p:ph type="body" sz="quarter" idx="1"/>
          </p:nvPr>
        </p:nvSpPr>
        <p:spPr bwMode="auto">
          <a:xfrm>
            <a:off x="5536692" y="4504063"/>
            <a:ext cx="11037110" cy="2220584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Хранение данных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680</cp:revision>
  <dcterms:modified xsi:type="dcterms:W3CDTF">2024-09-05T11:22:04Z</dcterms:modified>
  <cp:category/>
  <cp:contentStatus/>
  <cp:version/>
</cp:coreProperties>
</file>